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82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64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3852448"/>
          </a:xfrm>
          <a:prstGeom prst="rect">
            <a:avLst/>
          </a:prstGeom>
        </p:spPr>
        <p:txBody>
          <a:bodyPr lIns="91438" tIns="45718" rIns="91438" bIns="45718"/>
          <a:lstStyle>
            <a:lvl1pPr marL="155444" indent="-155444">
              <a:spcBef>
                <a:spcPts val="0"/>
              </a:spcBef>
              <a:buFont typeface="Wingdings" charset="2"/>
              <a:buChar char="§"/>
              <a:defRPr sz="1600">
                <a:latin typeface="Arial"/>
                <a:cs typeface="Arial"/>
              </a:defRPr>
            </a:lvl1pPr>
            <a:lvl2pPr marL="649208" indent="-192019">
              <a:defRPr sz="1600">
                <a:latin typeface="Arial"/>
                <a:cs typeface="Arial"/>
              </a:defRPr>
            </a:lvl2pPr>
            <a:lvl3pPr marL="960096" indent="-137157">
              <a:defRPr sz="1600">
                <a:latin typeface="Arial"/>
                <a:cs typeface="Arial"/>
              </a:defRPr>
            </a:lvl3pPr>
            <a:lvl4pPr marL="1234409" indent="-137157">
              <a:defRPr sz="16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6411753"/>
            <a:ext cx="6678612" cy="3811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</a:defRPr>
            </a:lvl1pPr>
          </a:lstStyle>
          <a:p>
            <a:pPr lvl="0"/>
            <a:r>
              <a:rPr lang="en-US" dirty="0"/>
              <a:t>Reference Author, Journal, </a:t>
            </a:r>
            <a:r>
              <a:rPr lang="en-US" dirty="0" err="1"/>
              <a:t>doi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9640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rsBkgdSolid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53478" cy="686815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 rot="16200000" flipH="1">
            <a:off x="1577733" y="-708269"/>
            <a:ext cx="5988540" cy="9144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8000"/>
                </a:schemeClr>
              </a:gs>
              <a:gs pos="84000">
                <a:schemeClr val="bg2">
                  <a:lumMod val="50000"/>
                  <a:alpha val="78000"/>
                </a:schemeClr>
              </a:gs>
              <a:gs pos="100000">
                <a:schemeClr val="accent1">
                  <a:lumMod val="50000"/>
                  <a:alpha val="78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76566" y="6453777"/>
            <a:ext cx="817975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1808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36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5" indent="-342885" algn="l" defTabSz="91436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7" indent="-285737" algn="l" defTabSz="9143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9" indent="-228589" algn="l" defTabSz="91436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8" indent="-228589" algn="l" defTabSz="91436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07" indent="-228589" algn="l" defTabSz="91436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88" indent="-228589" algn="l" defTabSz="9143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67" indent="-228589" algn="l" defTabSz="9143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46" indent="-228589" algn="l" defTabSz="9143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26" indent="-228589" algn="l" defTabSz="9143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9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9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8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98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78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56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35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.png"/><Relationship Id="rId4" Type="http://schemas.openxmlformats.org/officeDocument/2006/relationships/hyperlink" Target="https://doi.org/10.1029/2022GL09859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B8AC413-E5B0-E24E-A8FD-E4526D210D88}"/>
              </a:ext>
            </a:extLst>
          </p:cNvPr>
          <p:cNvSpPr/>
          <p:nvPr/>
        </p:nvSpPr>
        <p:spPr>
          <a:xfrm>
            <a:off x="39076" y="177622"/>
            <a:ext cx="8321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EDBA52"/>
                </a:solidFill>
                <a:effectLst/>
                <a:uLnTx/>
                <a:uFillTx/>
                <a:latin typeface="Arial Narrow"/>
                <a:ea typeface="Arial"/>
                <a:cs typeface="Arial Narrow"/>
                <a:sym typeface="Helvetica" panose="020B0604020202020204" pitchFamily="34" charset="0"/>
              </a:rPr>
              <a:t>Sounds of Ganymede’s Magnetosphere Yield Plasma Densities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64B4BC-F772-AA42-9307-09885627399C}"/>
              </a:ext>
            </a:extLst>
          </p:cNvPr>
          <p:cNvSpPr/>
          <p:nvPr/>
        </p:nvSpPr>
        <p:spPr>
          <a:xfrm>
            <a:off x="5413837" y="1054054"/>
            <a:ext cx="3473245" cy="31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</a:rPr>
              <a:t>This display shows plasma waves at a characteristic frequency as Juno passes through Ganymede’s magnetosphere.  The frequencies tell us about the number of electrons per unit volume in the magnetosphere.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</a:rPr>
              <a:t>These radio signals can be converted to an audio track by decreasing the frequency to the audible range and time has been compressed.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1A2CA3-CC45-A14B-9B24-2A7132C575EE}"/>
              </a:ext>
            </a:extLst>
          </p:cNvPr>
          <p:cNvSpPr/>
          <p:nvPr/>
        </p:nvSpPr>
        <p:spPr>
          <a:xfrm>
            <a:off x="5191785" y="4455290"/>
            <a:ext cx="3473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40000"/>
                  <a:lumOff val="6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061F6-B540-354D-816F-230E5291FC79}"/>
              </a:ext>
            </a:extLst>
          </p:cNvPr>
          <p:cNvSpPr/>
          <p:nvPr/>
        </p:nvSpPr>
        <p:spPr>
          <a:xfrm>
            <a:off x="248295" y="4366186"/>
            <a:ext cx="5546340" cy="1672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24" marR="0" lvl="0" indent="-19202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B9CDE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electron density increases smoothly until ~closest approach, but then jumps by a factor of two and </a:t>
            </a:r>
            <a:r>
              <a:rPr lang="en-US" sz="1600" dirty="0">
                <a:solidFill>
                  <a:srgbClr val="B9CDE5"/>
                </a:solidFill>
                <a:latin typeface="Arial"/>
                <a:cs typeface="Arial"/>
              </a:rPr>
              <a:t>becomes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B9CDE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highly variable.  </a:t>
            </a:r>
          </a:p>
          <a:p>
            <a:pPr marL="192024" marR="0" lvl="0" indent="-19202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B9CDE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jump in density and change in character occurred as Juno crossed from the nightside of Ganymede to the dayside.  Is this a coincidence?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04FBA2-2297-E040-B3F5-2952019EAC15}"/>
              </a:ext>
            </a:extLst>
          </p:cNvPr>
          <p:cNvSpPr/>
          <p:nvPr/>
        </p:nvSpPr>
        <p:spPr>
          <a:xfrm rot="10800000" flipV="1">
            <a:off x="1708150" y="6470418"/>
            <a:ext cx="57277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Kurth et al.,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Geophys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Res. Lett., 2022.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https://doi.org/10.1029/2022GL098591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4" name="jno-21-08_jno-G34-Ehi-1649-1702-4audio-blk">
            <a:hlinkClick r:id="" action="ppaction://media"/>
            <a:extLst>
              <a:ext uri="{FF2B5EF4-FFF2-40B4-BE49-F238E27FC236}">
                <a16:creationId xmlns:a16="http://schemas.microsoft.com/office/drawing/2014/main" id="{58F79C6C-F1DC-40DD-87D8-15B841E8924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9396" y="1103488"/>
            <a:ext cx="5032389" cy="283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6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rfield Gr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132</Words>
  <Application>Microsoft Macintosh PowerPoint</Application>
  <PresentationFormat>On-screen Show (4:3)</PresentationFormat>
  <Paragraphs>7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Wingdings</vt:lpstr>
      <vt:lpstr>Starfield Grad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Kurth, William S</dc:creator>
  <cp:lastModifiedBy>Bolton, Scott J.</cp:lastModifiedBy>
  <cp:revision>5</cp:revision>
  <dcterms:created xsi:type="dcterms:W3CDTF">2023-01-08T03:56:40Z</dcterms:created>
  <dcterms:modified xsi:type="dcterms:W3CDTF">2023-02-18T20:33:33Z</dcterms:modified>
</cp:coreProperties>
</file>